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2640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CB743D-2210-4AB5-A620-D034E0A8C482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8E7CA9-34A2-40A6-B024-476BB8E2A2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4D2D33-C8DD-452B-ADA9-D5E9848062EB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5CF48F-F370-46ED-BD3F-365D618A29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Eleanor M. Savko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D3D4889-848E-43AE-93C0-7C7504A3817A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F52CB-BCE5-4971-ADA3-F36DC77FFFDA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38E15-EF0A-4D5F-B230-BBD0B8F60B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B2A1D8-B7B4-468F-9737-DC6458867C07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6D78E-DBA3-451D-8DD1-4B83C672C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8F754E-7F2A-4269-A750-A9398D171869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BDCAE-A964-4854-8970-28CD1477C7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1D41AD-CC12-4CA4-84F2-35D4547D6E16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4B69E-703E-407F-9EB6-F077E1A0F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8C6789-6FE7-42E5-A87D-FD89C48DAE49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2D038-69DB-4661-B2D6-A23CB317B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A0B736-4BA0-4349-8598-AA7EB2F0DC4C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531D2-5B8B-4DA8-AD4A-9AC9D84BCA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FCB1D2-B56D-40B9-80B4-239033A892D1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5DEC1-B865-49CE-8C18-FD88E65E93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ABEE91-FE35-4838-8E85-EC4F0D1EF025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F754D-1F74-4549-BDFA-3DC3B0430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886AE-EB15-483E-8580-D33F4A1CF0E7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2D132-7D6F-416E-802D-425A1F180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D230F0-E6CE-4C0A-98A6-EE1CAFCE3F4F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CB596-AAE7-4589-951F-E98ADEA62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61DC00-553D-4C8B-BF33-619CE7916B1B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296B8-0789-4136-90CB-9FC981167C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ADEF4F83-9559-4B05-8F89-5555C7177A5F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F600D9-4CE8-4B91-A894-9318F2BE35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3E8A-1611-4D29-80A8-77A5DCB06EA5}" type="slidenum">
              <a:rPr lang="en-US"/>
              <a:pPr/>
              <a:t>1</a:t>
            </a:fld>
            <a:endParaRPr lang="en-US"/>
          </a:p>
        </p:txBody>
      </p:sp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pt</a:t>
            </a:r>
            <a:endParaRPr lang="en-US" dirty="0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 pt</a:t>
            </a:r>
            <a:endParaRPr lang="en-US" dirty="0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pt</a:t>
            </a:r>
            <a:endParaRPr lang="en-US" dirty="0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pt</a:t>
            </a:r>
            <a:endParaRPr lang="en-US" dirty="0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 pt</a:t>
            </a:r>
            <a:endParaRPr lang="en-US" dirty="0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pt</a:t>
            </a:r>
            <a:endParaRPr lang="en-US" dirty="0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 pt</a:t>
            </a:r>
            <a:endParaRPr lang="en-US" dirty="0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pt</a:t>
            </a:r>
            <a:endParaRPr lang="en-US" dirty="0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pt</a:t>
            </a:r>
            <a:endParaRPr lang="en-US" dirty="0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pt</a:t>
            </a:r>
            <a:endParaRPr lang="en-US" dirty="0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pt</a:t>
            </a:r>
            <a:endParaRPr lang="en-US" dirty="0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pt</a:t>
            </a:r>
            <a:endParaRPr lang="en-US" dirty="0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 pt</a:t>
            </a:r>
            <a:endParaRPr lang="en-US" dirty="0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pt</a:t>
            </a:r>
            <a:endParaRPr lang="en-US" dirty="0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pt</a:t>
            </a:r>
            <a:endParaRPr lang="en-US" dirty="0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pt</a:t>
            </a:r>
            <a:endParaRPr lang="en-US" dirty="0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 pt</a:t>
            </a:r>
            <a:endParaRPr lang="en-US" dirty="0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pt</a:t>
            </a:r>
            <a:endParaRPr lang="en-US" dirty="0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pt</a:t>
            </a:r>
            <a:endParaRPr lang="en-US" dirty="0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pt</a:t>
            </a:r>
            <a:endParaRPr lang="en-US" dirty="0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pt</a:t>
            </a:r>
            <a:endParaRPr lang="en-US" dirty="0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pt</a:t>
            </a:r>
            <a:endParaRPr lang="en-US" dirty="0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pt</a:t>
            </a:r>
            <a:endParaRPr lang="en-US" dirty="0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pt</a:t>
            </a:r>
            <a:endParaRPr lang="en-US" dirty="0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pt</a:t>
            </a:r>
            <a:endParaRPr lang="en-US" dirty="0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Don’t Eat Poop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Clean Me Up Scotty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Those Nasty Critters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Stop The Spread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CD Champions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14E6-B80F-4CBA-A8E2-4F642AD96CF0}" type="slidenum">
              <a:rPr lang="en-US"/>
              <a:pPr/>
              <a:t>10</a:t>
            </a:fld>
            <a:endParaRPr lang="en-US"/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The most effective way to prevent transmission of infections: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976070" y="1066800"/>
            <a:ext cx="53766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500:  Don’t Eat Poop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5A24-63C5-463E-8E1C-F756F5E16F49}" type="slidenum">
              <a:rPr lang="en-US"/>
              <a:pPr/>
              <a:t>11</a:t>
            </a:fld>
            <a:endParaRPr lang="en-US"/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144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4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505200"/>
            <a:ext cx="7772400" cy="2133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Hand hygiene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734" y="1447800"/>
            <a:ext cx="5230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94E8-7000-413C-BB26-592FDECF962C}" type="slidenum">
              <a:rPr lang="en-US"/>
              <a:pPr/>
              <a:t>12</a:t>
            </a:fld>
            <a:endParaRPr lang="en-US"/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246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971800"/>
            <a:ext cx="7772400" cy="2895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cleaning solution should be used to clean surfaces in a health unit/treatment area?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685800"/>
            <a:ext cx="69028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100: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57A3-B41F-4F8F-933B-C8F60118B845}" type="slidenum">
              <a:rPr lang="en-US"/>
              <a:pPr/>
              <a:t>13</a:t>
            </a:fld>
            <a:endParaRPr lang="en-US"/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49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4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505200"/>
            <a:ext cx="7772400" cy="1981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A low level cleaner/disinfectant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57599" y="990600"/>
            <a:ext cx="69028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100: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778B-28BB-462C-8E39-F4D98676EC85}" type="slidenum">
              <a:rPr lang="en-US"/>
              <a:pPr/>
              <a:t>14</a:t>
            </a:fld>
            <a:endParaRPr lang="en-US"/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3200"/>
            <a:ext cx="7772400" cy="2895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Something that makes it very difficult to keep any place clean (home , office or treatment area)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89856" y="914400"/>
            <a:ext cx="68515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3F50-3E07-4510-9F37-1C7226C7980D}" type="slidenum">
              <a:rPr lang="en-US"/>
              <a:pPr/>
              <a:t>15</a:t>
            </a:fld>
            <a:endParaRPr lang="en-US"/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553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554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200400"/>
            <a:ext cx="7772400" cy="1143000"/>
          </a:xfrm>
        </p:spPr>
        <p:txBody>
          <a:bodyPr/>
          <a:lstStyle/>
          <a:p>
            <a:r>
              <a:rPr lang="en-US" dirty="0" smtClean="0"/>
              <a:t>What is: Clutter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9906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BA1D-9D90-4FFF-9A3F-6699FF65A395}" type="slidenum">
              <a:rPr lang="en-US"/>
              <a:pPr/>
              <a:t>16</a:t>
            </a:fld>
            <a:endParaRPr lang="en-US"/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656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67000"/>
            <a:ext cx="7772400" cy="2514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Cleaning  category of equipment that is used on intact skin (e.g. Blood pressure cuff)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7620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3340-701C-4638-AD95-3C1292CC5164}" type="slidenum">
              <a:rPr lang="en-US"/>
              <a:pPr/>
              <a:t>17</a:t>
            </a:fld>
            <a:endParaRPr lang="en-US"/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758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75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429000"/>
            <a:ext cx="7772400" cy="1143000"/>
          </a:xfrm>
        </p:spPr>
        <p:txBody>
          <a:bodyPr/>
          <a:lstStyle/>
          <a:p>
            <a:r>
              <a:rPr lang="en-US" dirty="0" smtClean="0"/>
              <a:t>What is: Non-critical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8382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B8F0-8956-4B47-97A2-285C56A6D356}" type="slidenum">
              <a:rPr lang="en-US"/>
              <a:pPr/>
              <a:t>18</a:t>
            </a:fld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90800"/>
            <a:ext cx="7772400" cy="2895600"/>
          </a:xfrm>
        </p:spPr>
        <p:txBody>
          <a:bodyPr/>
          <a:lstStyle/>
          <a:p>
            <a:r>
              <a:rPr lang="en-US" sz="4000" b="1" dirty="0" smtClean="0">
                <a:latin typeface="Times New Roman" pitchFamily="18" charset="0"/>
              </a:rPr>
              <a:t>True/False:  </a:t>
            </a:r>
            <a:r>
              <a:rPr lang="en-US" sz="4000" dirty="0" smtClean="0">
                <a:latin typeface="Times New Roman" pitchFamily="18" charset="0"/>
              </a:rPr>
              <a:t>Antibiotic resistant bacteria requires a special disinfectant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EA7C-1552-4421-B964-E1EA994F0EE3}" type="slidenum">
              <a:rPr lang="en-US"/>
              <a:pPr/>
              <a:t>19</a:t>
            </a:fld>
            <a:endParaRPr lang="en-US"/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963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b="1" dirty="0" smtClean="0"/>
              <a:t>What is: 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9144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E636-472C-42C8-8FD1-033F1BF22B9B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429000"/>
            <a:ext cx="7772400" cy="2133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Everyone needs to do this before they eat: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15511" y="16002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>
                <a:latin typeface="+mj-lt"/>
              </a:rPr>
              <a:t>100:  Don’t Eat Poop</a:t>
            </a:r>
            <a:endParaRPr lang="en-CA" sz="4400" b="1" dirty="0"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C412-FFFA-4834-86A2-E99533938FFD}" type="slidenum">
              <a:rPr lang="en-US"/>
              <a:pPr/>
              <a:t>20</a:t>
            </a:fld>
            <a:endParaRPr lang="en-US"/>
          </a:p>
        </p:txBody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065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95600"/>
            <a:ext cx="7772400" cy="2819400"/>
          </a:xfrm>
        </p:spPr>
        <p:txBody>
          <a:bodyPr/>
          <a:lstStyle/>
          <a:p>
            <a:pPr algn="l"/>
            <a:r>
              <a:rPr lang="en-US" sz="4000" b="1" dirty="0" smtClean="0">
                <a:latin typeface="Times New Roman" pitchFamily="18" charset="0"/>
              </a:rPr>
              <a:t>True or False</a:t>
            </a:r>
            <a:r>
              <a:rPr lang="en-US" sz="4000" dirty="0" smtClean="0">
                <a:latin typeface="Times New Roman" pitchFamily="18" charset="0"/>
              </a:rPr>
              <a:t>?  You can pour bleach onto a surface that has dried blood on it to disinfect it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3137" y="11430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500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D5B8-106A-45F5-9891-CC050CEE61B3}" type="slidenum">
              <a:rPr lang="en-US"/>
              <a:pPr/>
              <a:t>21</a:t>
            </a:fld>
            <a:endParaRPr lang="en-US"/>
          </a:p>
        </p:txBody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168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124200"/>
            <a:ext cx="7772400" cy="2362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False, (first clean with soap and water)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10668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500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237B-D20F-49BF-8563-B08A79459DB4}" type="slidenum">
              <a:rPr lang="en-US"/>
              <a:pPr/>
              <a:t>22</a:t>
            </a:fld>
            <a:endParaRPr lang="en-US"/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819400"/>
            <a:ext cx="7772400" cy="2895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Some strains of this common bacteria are resistant to antibiotics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93F9-0F43-4EFA-8D23-7318D905C6A0}" type="slidenum">
              <a:rPr lang="en-US"/>
              <a:pPr/>
              <a:t>23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73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73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0"/>
            <a:ext cx="7772400" cy="2209800"/>
          </a:xfrm>
        </p:spPr>
        <p:txBody>
          <a:bodyPr/>
          <a:lstStyle/>
          <a:p>
            <a:r>
              <a:rPr lang="en-US" dirty="0" smtClean="0"/>
              <a:t>What is: MRSA (</a:t>
            </a:r>
            <a:r>
              <a:rPr lang="en-US" dirty="0" err="1" smtClean="0"/>
              <a:t>methicillin</a:t>
            </a:r>
            <a:r>
              <a:rPr lang="en-US" dirty="0" smtClean="0"/>
              <a:t> resistant </a:t>
            </a:r>
            <a:r>
              <a:rPr lang="en-US" i="1" dirty="0" smtClean="0"/>
              <a:t>staphylococcus</a:t>
            </a:r>
            <a:r>
              <a:rPr lang="en-US" dirty="0" smtClean="0"/>
              <a:t> </a:t>
            </a:r>
            <a:r>
              <a:rPr lang="en-US" dirty="0" err="1" smtClean="0"/>
              <a:t>aureus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69C7-F638-4231-BFBF-B6889AA1EA34}" type="slidenum">
              <a:rPr lang="en-US"/>
              <a:pPr/>
              <a:t>24</a:t>
            </a:fld>
            <a:endParaRPr lang="en-US"/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475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514600"/>
            <a:ext cx="7772400" cy="33528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Seasonal outbreaks of this viral respiratory infection can cause serious illness in at risk populations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9144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6AEE-7555-4ABD-B142-DDAD7EE18686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577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7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r>
              <a:rPr lang="en-US" dirty="0" smtClean="0"/>
              <a:t>What is:  Influenza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7620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CE17-901E-481B-8DD8-31F3DE4C131B}" type="slidenum">
              <a:rPr lang="en-US"/>
              <a:pPr/>
              <a:t>26</a:t>
            </a:fld>
            <a:endParaRPr lang="en-US"/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95600"/>
            <a:ext cx="7772400" cy="2133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These organisms are not neutralized by antibiotics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8382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B652-2A47-4BCC-B047-986DE79F2534}" type="slidenum">
              <a:rPr lang="en-US"/>
              <a:pPr/>
              <a:t>27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782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82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657600"/>
            <a:ext cx="7772400" cy="1143000"/>
          </a:xfrm>
        </p:spPr>
        <p:txBody>
          <a:bodyPr/>
          <a:lstStyle/>
          <a:p>
            <a:r>
              <a:rPr lang="en-US" dirty="0" smtClean="0"/>
              <a:t>What is:  Viruses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4953-6978-4E1A-BB30-0E712AE4C149}" type="slidenum">
              <a:rPr lang="en-US"/>
              <a:pPr/>
              <a:t>28</a:t>
            </a:fld>
            <a:endParaRPr lang="en-US"/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885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31242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Vaccinations for influenza on the average adult are about ____% effective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0668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A257-1546-43A8-8C97-4FB28A5B645E}" type="slidenum">
              <a:rPr lang="en-US"/>
              <a:pPr/>
              <a:t>29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987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0"/>
            <a:ext cx="7772400" cy="2590800"/>
          </a:xfrm>
        </p:spPr>
        <p:txBody>
          <a:bodyPr/>
          <a:lstStyle/>
          <a:p>
            <a:r>
              <a:rPr lang="en-US" sz="5400" dirty="0" smtClean="0">
                <a:latin typeface="Times New Roman" pitchFamily="18" charset="0"/>
              </a:rPr>
              <a:t>What is:</a:t>
            </a:r>
            <a:r>
              <a:rPr lang="en-US" dirty="0" smtClean="0">
                <a:latin typeface="Times New Roman" pitchFamily="18" charset="0"/>
              </a:rPr>
              <a:t> 60-90  % effective – depending on the match of circulating strains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68C-0CDF-4BBF-9067-39667C9357FA}" type="slidenum">
              <a:rPr lang="en-US"/>
              <a:pPr/>
              <a:t>3</a:t>
            </a:fld>
            <a:endParaRPr lang="en-US"/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6" name="Rectangle 4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429000"/>
            <a:ext cx="7772400" cy="1981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Hand Hygiene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914400"/>
            <a:ext cx="5230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100: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7509-0169-465B-8885-A34A49ACA29A}" type="slidenum">
              <a:rPr lang="en-US"/>
              <a:pPr/>
              <a:t>30</a:t>
            </a:fld>
            <a:endParaRPr lang="en-US"/>
          </a:p>
        </p:txBody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0"/>
            <a:ext cx="7772400" cy="2895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Influenza is transmitted by  what mode?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45074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500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0ABA-C02D-4AD4-B1FE-341DA536E111}" type="slidenum">
              <a:rPr lang="en-US"/>
              <a:pPr/>
              <a:t>31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192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352800"/>
            <a:ext cx="7772400" cy="1143000"/>
          </a:xfrm>
        </p:spPr>
        <p:txBody>
          <a:bodyPr/>
          <a:lstStyle/>
          <a:p>
            <a:r>
              <a:rPr lang="en-US" dirty="0" smtClean="0"/>
              <a:t>What is:  Droplet and contact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5076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500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7BC-9DDF-4427-B6E2-932E1B395A16}" type="slidenum">
              <a:rPr lang="en-US"/>
              <a:pPr/>
              <a:t>32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294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971800"/>
            <a:ext cx="7772400" cy="28194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What can you teach people to help prevent the transmission of any respiratory illness (including influenza)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523999" y="9144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  Stop The Spread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8471-0C8F-4615-984D-2AEB745BC991}" type="slidenum">
              <a:rPr lang="en-US"/>
              <a:pPr/>
              <a:t>33</a:t>
            </a:fld>
            <a:endParaRPr lang="en-US"/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397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39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2971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immunization, cough etiquette, hand hygiene, staying home when ill, healthy lifestyle to boost immune system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3999" y="11430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  Stop The Spread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F951-69C7-4C3D-8077-B3704296743C}" type="slidenum">
              <a:rPr lang="en-US"/>
              <a:pPr/>
              <a:t>34</a:t>
            </a:fld>
            <a:endParaRPr lang="en-US"/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971800"/>
            <a:ext cx="7772400" cy="27432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Aside from hand hygiene – what are 2 practices that are included in Routine Practices ?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676399" y="7620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Stop The Spread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A07C-1487-4373-B415-2E7F68F8287C}" type="slidenum">
              <a:rPr lang="en-US"/>
              <a:pPr/>
              <a:t>35</a:t>
            </a:fld>
            <a:endParaRPr lang="en-US"/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601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602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67000"/>
            <a:ext cx="7772400" cy="28194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What is: PCRA, appropriate use of PPE, sharps safety, routine cleaning and disinfection of equipment and environment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685800"/>
            <a:ext cx="56543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Stop The Spread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6A91-4A72-4C3D-8C5F-A5B670597C11}" type="slidenum">
              <a:rPr lang="en-US"/>
              <a:pPr/>
              <a:t>36</a:t>
            </a:fld>
            <a:endParaRPr lang="en-US"/>
          </a:p>
        </p:txBody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704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3200"/>
            <a:ext cx="7772400" cy="31242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What you should do if you notice a person has symptoms of fever, sore throat and cough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600199" y="10668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Stop The Spread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8B86-31EF-4C89-95BB-A68AF2C6CCE5}" type="slidenum">
              <a:rPr lang="en-US"/>
              <a:pPr/>
              <a:t>37</a:t>
            </a:fld>
            <a:endParaRPr lang="en-US"/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806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80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90800"/>
            <a:ext cx="7772400" cy="3352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Don PPE if coming within 2 meters, teach them cough etiquette and hand hygiene, swab for influenza if appropriate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1430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Stop The Spread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33FB-E978-451E-B4F6-A0C3F46A8FB3}" type="slidenum">
              <a:rPr lang="en-US"/>
              <a:pPr/>
              <a:t>38</a:t>
            </a:fld>
            <a:endParaRPr lang="en-US"/>
          </a:p>
        </p:txBody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most effective person to wear a mask if supplies are limited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828799" y="11430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Stop The Spread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EF4D-A4C0-4ECA-B087-BC10CA9F1DC9}" type="slidenum">
              <a:rPr lang="en-US"/>
              <a:pPr/>
              <a:t>39</a:t>
            </a:fld>
            <a:endParaRPr lang="en-US"/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011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01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67000"/>
            <a:ext cx="7772400" cy="1371600"/>
          </a:xfrm>
        </p:spPr>
        <p:txBody>
          <a:bodyPr/>
          <a:lstStyle/>
          <a:p>
            <a:r>
              <a:rPr lang="en-US" dirty="0" smtClean="0"/>
              <a:t>The person with the symptoms (source control)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84103" y="838200"/>
            <a:ext cx="56543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Stop The Spread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19A7-8F91-4AB5-9F7B-E473A1736506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1242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Gloves are a great barrier for: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1143000"/>
            <a:ext cx="5230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200:  Don’t Eat Poop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9052-5D44-4EF0-831E-F3EC1931E7E1}" type="slidenum">
              <a:rPr lang="en-US"/>
              <a:pPr/>
              <a:t>40</a:t>
            </a:fld>
            <a:endParaRPr lang="en-US"/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113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2438400"/>
          </a:xfrm>
        </p:spPr>
        <p:txBody>
          <a:bodyPr/>
          <a:lstStyle/>
          <a:p>
            <a:r>
              <a:rPr lang="en-US" sz="4000" b="1" dirty="0" smtClean="0"/>
              <a:t>True/False: </a:t>
            </a:r>
            <a:r>
              <a:rPr lang="en-US" sz="4000" dirty="0" smtClean="0"/>
              <a:t>It is alright to wash disposable gloves in disinfectant and re-use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13990" y="990600"/>
            <a:ext cx="5338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  Stop The Spread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3456-0376-4F2B-8116-418718397B97}" type="slidenum">
              <a:rPr lang="en-US"/>
              <a:pPr/>
              <a:t>41</a:t>
            </a:fld>
            <a:endParaRPr lang="en-US"/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216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1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sz="4000" dirty="0" smtClean="0"/>
              <a:t>False</a:t>
            </a:r>
            <a:r>
              <a:rPr lang="en-US" sz="4000" smtClean="0"/>
              <a:t>: </a:t>
            </a:r>
            <a:r>
              <a:rPr lang="en-US" sz="4000" dirty="0" smtClean="0"/>
              <a:t>i</a:t>
            </a:r>
            <a:r>
              <a:rPr lang="en-US" sz="4000" smtClean="0"/>
              <a:t>ntegrity </a:t>
            </a:r>
            <a:r>
              <a:rPr lang="en-US" sz="4000" dirty="0" smtClean="0"/>
              <a:t>of glove is compromised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054892" y="990600"/>
            <a:ext cx="5338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  Stop The Spread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FFA3-4A20-4307-9A55-5F7C3324CF30}" type="slidenum">
              <a:rPr lang="en-US"/>
              <a:pPr/>
              <a:t>42</a:t>
            </a:fld>
            <a:endParaRPr lang="en-US"/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447800" y="3078163"/>
            <a:ext cx="6248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5908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True/False: </a:t>
            </a:r>
            <a:r>
              <a:rPr lang="en-US" sz="4000" dirty="0" smtClean="0"/>
              <a:t>VRE is very pathogenic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1" y="11430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100 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F481-4ED7-47C0-9DCF-C1FD8FE77370}" type="slidenum">
              <a:rPr lang="en-US"/>
              <a:pPr/>
              <a:t>43</a:t>
            </a:fld>
            <a:endParaRPr lang="en-US"/>
          </a:p>
        </p:txBody>
      </p:sp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421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42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819400"/>
            <a:ext cx="7772400" cy="2438400"/>
          </a:xfrm>
        </p:spPr>
        <p:txBody>
          <a:bodyPr/>
          <a:lstStyle/>
          <a:p>
            <a:r>
              <a:rPr lang="en-US" dirty="0" smtClean="0"/>
              <a:t>False: VRE causes very few infections and no </a:t>
            </a:r>
            <a:r>
              <a:rPr lang="en-US" smtClean="0"/>
              <a:t>more than </a:t>
            </a:r>
            <a:r>
              <a:rPr lang="en-US" dirty="0" smtClean="0"/>
              <a:t>regular </a:t>
            </a:r>
            <a:r>
              <a:rPr lang="en-US" i="1" dirty="0" err="1" smtClean="0"/>
              <a:t>enterococcus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102746" y="8382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100  CD Champions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4EAD7-9845-4375-9D8F-9CCF050D2E72}" type="slidenum">
              <a:rPr lang="en-US"/>
              <a:pPr/>
              <a:t>44</a:t>
            </a:fld>
            <a:endParaRPr lang="en-US"/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523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is extended spectrum </a:t>
            </a:r>
            <a:br>
              <a:rPr lang="en-US" sz="4000" dirty="0" smtClean="0"/>
            </a:br>
            <a:r>
              <a:rPr lang="en-US" sz="4000" dirty="0" smtClean="0"/>
              <a:t>beta-</a:t>
            </a:r>
            <a:r>
              <a:rPr lang="en-US" sz="4000" dirty="0" err="1" smtClean="0"/>
              <a:t>lactamase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762000"/>
            <a:ext cx="48878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200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4498-B818-4CFC-9C65-F14E8F641234}" type="slidenum">
              <a:rPr lang="en-US"/>
              <a:pPr/>
              <a:t>45</a:t>
            </a:fld>
            <a:endParaRPr lang="en-US"/>
          </a:p>
        </p:txBody>
      </p:sp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625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62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0"/>
            <a:ext cx="7772400" cy="2362200"/>
          </a:xfrm>
        </p:spPr>
        <p:txBody>
          <a:bodyPr/>
          <a:lstStyle/>
          <a:p>
            <a:r>
              <a:rPr lang="en-US" dirty="0" smtClean="0"/>
              <a:t>What is: An enzyme that some gram negative bacteria have learned to produce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1" y="6858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200  CD Champions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2FC0-7ACE-48C9-AF1F-B1AFF7BBAD8E}" type="slidenum">
              <a:rPr lang="en-US"/>
              <a:pPr/>
              <a:t>46</a:t>
            </a:fld>
            <a:endParaRPr lang="en-US"/>
          </a:p>
        </p:txBody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728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8194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first place an individual usually becomes colonized with MRSA is: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1" y="9144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300 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6DE1-EAC4-4DCE-909B-4A2580231092}" type="slidenum">
              <a:rPr lang="en-US"/>
              <a:pPr/>
              <a:t>47</a:t>
            </a:fld>
            <a:endParaRPr lang="en-US"/>
          </a:p>
        </p:txBody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830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83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3200"/>
            <a:ext cx="7772400" cy="1143000"/>
          </a:xfrm>
        </p:spPr>
        <p:txBody>
          <a:bodyPr/>
          <a:lstStyle/>
          <a:p>
            <a:r>
              <a:rPr lang="en-US" dirty="0" smtClean="0"/>
              <a:t>What is: the anterior </a:t>
            </a:r>
            <a:r>
              <a:rPr lang="en-US" dirty="0" err="1" smtClean="0"/>
              <a:t>nares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1" y="9144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300  CD Champions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B668-C9B3-4F3D-AFA9-0AAA8DD002F4}" type="slidenum">
              <a:rPr lang="en-US"/>
              <a:pPr/>
              <a:t>48</a:t>
            </a:fld>
            <a:endParaRPr lang="en-US"/>
          </a:p>
        </p:txBody>
      </p:sp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933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0"/>
            <a:ext cx="7772400" cy="3429000"/>
          </a:xfrm>
        </p:spPr>
        <p:txBody>
          <a:bodyPr/>
          <a:lstStyle/>
          <a:p>
            <a:r>
              <a:rPr lang="en-US" sz="4000" dirty="0" smtClean="0"/>
              <a:t>The new kids on the block (of AROs) are called: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01" y="7620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400 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FB4-AB34-41A6-883D-24488FC11BE3}" type="slidenum">
              <a:rPr lang="en-US"/>
              <a:pPr/>
              <a:t>49</a:t>
            </a:fld>
            <a:endParaRPr lang="en-US"/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035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035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819400"/>
            <a:ext cx="7772400" cy="1600200"/>
          </a:xfrm>
        </p:spPr>
        <p:txBody>
          <a:bodyPr/>
          <a:lstStyle/>
          <a:p>
            <a:r>
              <a:rPr lang="en-US" dirty="0" smtClean="0"/>
              <a:t>What is: CPOs (</a:t>
            </a:r>
            <a:r>
              <a:rPr lang="en-US" dirty="0" err="1" smtClean="0"/>
              <a:t>carbapenamase</a:t>
            </a:r>
            <a:r>
              <a:rPr lang="en-US" dirty="0" smtClean="0"/>
              <a:t> producing organisms)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04035" y="838200"/>
            <a:ext cx="53110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400  CD Champions  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7308-B849-4DD1-9C4E-9C44E5B93E43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529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438400"/>
            <a:ext cx="7772400" cy="3276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icky stuff that you can see, (microorganisms can still find their way thru the tiny holes no gloves are 100% impermeable)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72713" y="6858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200: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2137-3DBE-4BD7-9AB7-347CBAC5A750}" type="slidenum">
              <a:rPr lang="en-US"/>
              <a:pPr/>
              <a:t>50</a:t>
            </a:fld>
            <a:endParaRPr lang="en-US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137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True/False:  </a:t>
            </a:r>
            <a:r>
              <a:rPr lang="en-US" sz="4000" dirty="0" smtClean="0"/>
              <a:t>We are not normally colonized with any bacteria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914400"/>
            <a:ext cx="50289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 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704B-9954-4B4F-8241-AC0729795AFB}" type="slidenum">
              <a:rPr lang="en-US"/>
              <a:pPr/>
              <a:t>51</a:t>
            </a:fld>
            <a:endParaRPr lang="en-US"/>
          </a:p>
        </p:txBody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240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3200"/>
            <a:ext cx="7772400" cy="1828800"/>
          </a:xfrm>
        </p:spPr>
        <p:txBody>
          <a:bodyPr/>
          <a:lstStyle/>
          <a:p>
            <a:r>
              <a:rPr lang="en-US" dirty="0" smtClean="0"/>
              <a:t>False: We are all colonized with our own special “happy gang”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838200"/>
            <a:ext cx="50289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  CD Champions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EAC42-D913-4D31-8DF9-F78ABBA5FA97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590800"/>
            <a:ext cx="7772400" cy="39624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True or False</a:t>
            </a:r>
            <a:r>
              <a:rPr lang="en-US" dirty="0" smtClean="0">
                <a:latin typeface="Times New Roman" pitchFamily="18" charset="0"/>
              </a:rPr>
              <a:t>: When a person with infectious viral gastro is actively vomiting, those viral particles can land on your mucus membranes and infect you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10668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300:  Don’t Eat Poop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FD86-6547-4CDB-AB59-9FE997255E87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734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67000"/>
            <a:ext cx="7772400" cy="29718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True</a:t>
            </a:r>
            <a:r>
              <a:rPr lang="en-US" dirty="0" smtClean="0">
                <a:latin typeface="Times New Roman" pitchFamily="18" charset="0"/>
              </a:rPr>
              <a:t> and in the case of </a:t>
            </a:r>
            <a:r>
              <a:rPr lang="en-US" dirty="0" err="1" smtClean="0">
                <a:latin typeface="Times New Roman" pitchFamily="18" charset="0"/>
              </a:rPr>
              <a:t>norovirus</a:t>
            </a:r>
            <a:r>
              <a:rPr lang="en-US" dirty="0" smtClean="0">
                <a:latin typeface="Times New Roman" pitchFamily="18" charset="0"/>
              </a:rPr>
              <a:t> you only need exposure to 10-100 viral particles ( average vomit = 30 million)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9144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300: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EAF2-78BE-42A0-9385-E94E05F5FFD2}" type="slidenum">
              <a:rPr lang="en-US"/>
              <a:pPr/>
              <a:t>8</a:t>
            </a:fld>
            <a:endParaRPr lang="en-US"/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837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Use this when caring for a patient/resident with vomiting/diarrhea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820313" y="9906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400:  Don’t Eat Poop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E2B8-A3C8-4A74-B0CF-A140D1C13EEA}" type="slidenum">
              <a:rPr lang="en-US"/>
              <a:pPr/>
              <a:t>9</a:t>
            </a:fld>
            <a:endParaRPr lang="en-US"/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939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93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67000"/>
            <a:ext cx="7772400" cy="2057400"/>
          </a:xfrm>
        </p:spPr>
        <p:txBody>
          <a:bodyPr/>
          <a:lstStyle/>
          <a:p>
            <a:r>
              <a:rPr lang="en-US" sz="4000" dirty="0" smtClean="0"/>
              <a:t>What is: Contact Precautions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9144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400: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921</Words>
  <Application>Microsoft Office PowerPoint</Application>
  <PresentationFormat>On-screen Show (4:3)</PresentationFormat>
  <Paragraphs>183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Slide 1</vt:lpstr>
      <vt:lpstr>Everyone needs to do this before they eat: </vt:lpstr>
      <vt:lpstr>What is: Hand Hygiene </vt:lpstr>
      <vt:lpstr>Gloves are a great barrier for: </vt:lpstr>
      <vt:lpstr>What is: icky stuff that you can see, (microorganisms can still find their way thru the tiny holes no gloves are 100% impermeable) </vt:lpstr>
      <vt:lpstr>True or False: When a person with infectious viral gastro is actively vomiting, those viral particles can land on your mucus membranes and infect you </vt:lpstr>
      <vt:lpstr>True and in the case of norovirus you only need exposure to 10-100 viral particles ( average vomit = 30 million) </vt:lpstr>
      <vt:lpstr>Use this when caring for a patient/resident with vomiting/diarrhea </vt:lpstr>
      <vt:lpstr>What is: Contact Precautions</vt:lpstr>
      <vt:lpstr>The most effective way to prevent transmission of infections: </vt:lpstr>
      <vt:lpstr>What is: Hand hygiene </vt:lpstr>
      <vt:lpstr>What cleaning solution should be used to clean surfaces in a health unit/treatment area? </vt:lpstr>
      <vt:lpstr>What is: A low level cleaner/disinfectant </vt:lpstr>
      <vt:lpstr>Something that makes it very difficult to keep any place clean (home , office or treatment area) </vt:lpstr>
      <vt:lpstr>What is: Clutter</vt:lpstr>
      <vt:lpstr>Cleaning  category of equipment that is used on intact skin (e.g. Blood pressure cuff) </vt:lpstr>
      <vt:lpstr>What is: Non-critical</vt:lpstr>
      <vt:lpstr>True/False:  Antibiotic resistant bacteria requires a special disinfectant </vt:lpstr>
      <vt:lpstr>What is:  False</vt:lpstr>
      <vt:lpstr>True or False?  You can pour bleach onto a surface that has dried blood on it to disinfect it </vt:lpstr>
      <vt:lpstr>What is: False, (first clean with soap and water) </vt:lpstr>
      <vt:lpstr>Some strains of this common bacteria are resistant to antibiotics </vt:lpstr>
      <vt:lpstr>What is: MRSA (methicillin resistant staphylococcus aureus)</vt:lpstr>
      <vt:lpstr>Seasonal outbreaks of this viral respiratory infection can cause serious illness in at risk populations </vt:lpstr>
      <vt:lpstr>What is:  Influenza</vt:lpstr>
      <vt:lpstr>These organisms are not neutralized by antibiotics </vt:lpstr>
      <vt:lpstr>What is:  Viruses</vt:lpstr>
      <vt:lpstr>Vaccinations for influenza on the average adult are about ____% effective </vt:lpstr>
      <vt:lpstr>What is: 60-90  % effective – depending on the match of circulating strains </vt:lpstr>
      <vt:lpstr>Influenza is transmitted by  what mode? </vt:lpstr>
      <vt:lpstr>What is:  Droplet and contact</vt:lpstr>
      <vt:lpstr>What can you teach people to help prevent the transmission of any respiratory illness (including influenza) </vt:lpstr>
      <vt:lpstr>What is: immunization, cough etiquette, hand hygiene, staying home when ill, healthy lifestyle to boost immune system </vt:lpstr>
      <vt:lpstr>Aside from hand hygiene – what are 2 practices that are included in Routine Practices ? </vt:lpstr>
      <vt:lpstr>What is: PCRA, appropriate use of PPE, sharps safety, routine cleaning and disinfection of equipment and environment </vt:lpstr>
      <vt:lpstr>What you should do if you notice a person has symptoms of fever, sore throat and cough </vt:lpstr>
      <vt:lpstr>What is: Don PPE if coming within 2 meters, teach them cough etiquette and hand hygiene, swab for influenza if appropriate </vt:lpstr>
      <vt:lpstr>The most effective person to wear a mask if supplies are limited</vt:lpstr>
      <vt:lpstr>The person with the symptoms (source control)</vt:lpstr>
      <vt:lpstr>True/False: It is alright to wash disposable gloves in disinfectant and re-use</vt:lpstr>
      <vt:lpstr>False: integrity of glove is compromised</vt:lpstr>
      <vt:lpstr>True/False: VRE is very pathogenic</vt:lpstr>
      <vt:lpstr>False: VRE causes very few infections and no more than regular enterococcus</vt:lpstr>
      <vt:lpstr>What is extended spectrum  beta-lactamase?</vt:lpstr>
      <vt:lpstr>What is: An enzyme that some gram negative bacteria have learned to produce</vt:lpstr>
      <vt:lpstr>The first place an individual usually becomes colonized with MRSA is:</vt:lpstr>
      <vt:lpstr>What is: the anterior nares</vt:lpstr>
      <vt:lpstr>The new kids on the block (of AROs) are called:</vt:lpstr>
      <vt:lpstr>What is: CPOs (carbapenamase producing organisms)</vt:lpstr>
      <vt:lpstr>True/False:  We are not normally colonized with any bacteria</vt:lpstr>
      <vt:lpstr>False: We are all colonized with our own special “happy gang”</vt:lpstr>
    </vt:vector>
  </TitlesOfParts>
  <Manager>Region 5 KETS Coordinator</Manager>
  <Company>KDE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Donna Eustace</dc:creator>
  <cp:lastModifiedBy>jarcher</cp:lastModifiedBy>
  <cp:revision>54</cp:revision>
  <dcterms:created xsi:type="dcterms:W3CDTF">1998-08-19T17:45:48Z</dcterms:created>
  <dcterms:modified xsi:type="dcterms:W3CDTF">2014-07-29T14:23:13Z</dcterms:modified>
</cp:coreProperties>
</file>